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07479D2-4CDC-4E47-A294-1AA7966F841C}">
  <a:tblStyle styleId="{407479D2-4CDC-4E47-A294-1AA7966F841C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Drones have gotten much more popular, both for personal and commercial uses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But they are hard to fly, people dont want to learn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Other solutions have been presented, hand gestures, but use sensors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Therefore we present…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First, most important and difficult milestone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We wanted to detect 8 basic motions for the drone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At first we placed camera in front, good results, but not perfecto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Phone?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VIdeo from camera to do something? (nah)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Soheil will implement ROS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xels-photo-255464 (1).jpeg" id="54" name="Shape 54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2349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175533" y="5664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DroneMotion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                                   fly with the force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0"/>
            <a:ext cx="9161099" cy="248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>
            <p:ph idx="4294967295" type="title"/>
          </p:nvPr>
        </p:nvSpPr>
        <p:spPr>
          <a:xfrm>
            <a:off x="311700" y="220100"/>
            <a:ext cx="8520599" cy="101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1600"/>
              <a:t>Answer the question, “Why are we the ones to solve the problem we identified?”</a:t>
            </a:r>
          </a:p>
        </p:txBody>
      </p:sp>
      <p:pic>
        <p:nvPicPr>
          <p:cNvPr descr="12186505_10208284023325157_2030585107810513397_o.jpg" id="244" name="Shape 244"/>
          <p:cNvPicPr preferRelativeResize="0"/>
          <p:nvPr/>
        </p:nvPicPr>
        <p:blipFill rotWithShape="1">
          <a:blip r:embed="rId3">
            <a:alphaModFix/>
          </a:blip>
          <a:srcRect b="0" l="11372" r="22393" t="0"/>
          <a:stretch/>
        </p:blipFill>
        <p:spPr>
          <a:xfrm>
            <a:off x="48357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llSizeRender.jpg" id="245" name="Shape 245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2638667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FullSizeRender.jpg" id="246" name="Shape 2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628" y="1363007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idx="4294967295" type="title"/>
          </p:nvPr>
        </p:nvSpPr>
        <p:spPr>
          <a:xfrm>
            <a:off x="231725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Hakan Erol</a:t>
            </a:r>
          </a:p>
        </p:txBody>
      </p:sp>
      <p:sp>
        <p:nvSpPr>
          <p:cNvPr id="248" name="Shape 248"/>
          <p:cNvSpPr txBox="1"/>
          <p:nvPr>
            <p:ph idx="4294967295" type="body"/>
          </p:nvPr>
        </p:nvSpPr>
        <p:spPr>
          <a:xfrm>
            <a:off x="231725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FA8DC"/>
                </a:solidFill>
              </a:rPr>
              <a:t>“Are we done?”</a:t>
            </a:r>
          </a:p>
        </p:txBody>
      </p:sp>
      <p:sp>
        <p:nvSpPr>
          <p:cNvPr id="249" name="Shape 249"/>
          <p:cNvSpPr txBox="1"/>
          <p:nvPr>
            <p:ph idx="4294967295" type="title"/>
          </p:nvPr>
        </p:nvSpPr>
        <p:spPr>
          <a:xfrm>
            <a:off x="2449667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Joji Asako</a:t>
            </a:r>
          </a:p>
        </p:txBody>
      </p:sp>
      <p:sp>
        <p:nvSpPr>
          <p:cNvPr id="250" name="Shape 250"/>
          <p:cNvSpPr txBox="1"/>
          <p:nvPr>
            <p:ph idx="4294967295" type="title"/>
          </p:nvPr>
        </p:nvSpPr>
        <p:spPr>
          <a:xfrm>
            <a:off x="4667628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Soheil Karimi</a:t>
            </a:r>
          </a:p>
        </p:txBody>
      </p:sp>
      <p:sp>
        <p:nvSpPr>
          <p:cNvPr id="251" name="Shape 251"/>
          <p:cNvSpPr txBox="1"/>
          <p:nvPr>
            <p:ph idx="4294967295" type="body"/>
          </p:nvPr>
        </p:nvSpPr>
        <p:spPr>
          <a:xfrm>
            <a:off x="2449667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FA8DC"/>
                </a:solidFill>
              </a:rPr>
              <a:t>“Soheil, why aren’t you doing anything?”</a:t>
            </a:r>
          </a:p>
        </p:txBody>
      </p:sp>
      <p:sp>
        <p:nvSpPr>
          <p:cNvPr id="252" name="Shape 252"/>
          <p:cNvSpPr txBox="1"/>
          <p:nvPr>
            <p:ph idx="4294967295" type="body"/>
          </p:nvPr>
        </p:nvSpPr>
        <p:spPr>
          <a:xfrm>
            <a:off x="4667628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FA8DC"/>
                </a:solidFill>
              </a:rPr>
              <a:t>“Looking back…”</a:t>
            </a:r>
          </a:p>
        </p:txBody>
      </p:sp>
      <p:pic>
        <p:nvPicPr>
          <p:cNvPr descr="FullSizeRender (1).jpg" id="253" name="Shape 253"/>
          <p:cNvPicPr preferRelativeResize="0"/>
          <p:nvPr/>
        </p:nvPicPr>
        <p:blipFill rotWithShape="1">
          <a:blip r:embed="rId6">
            <a:alphaModFix/>
          </a:blip>
          <a:srcRect b="-2700" l="0" r="0" t="2700"/>
          <a:stretch/>
        </p:blipFill>
        <p:spPr>
          <a:xfrm>
            <a:off x="7074564" y="140349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idx="4294967295" type="title"/>
          </p:nvPr>
        </p:nvSpPr>
        <p:spPr>
          <a:xfrm>
            <a:off x="6885589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Trivi Tran</a:t>
            </a:r>
          </a:p>
        </p:txBody>
      </p:sp>
      <p:sp>
        <p:nvSpPr>
          <p:cNvPr id="255" name="Shape 255"/>
          <p:cNvSpPr txBox="1"/>
          <p:nvPr>
            <p:ph idx="4294967295" type="body"/>
          </p:nvPr>
        </p:nvSpPr>
        <p:spPr>
          <a:xfrm>
            <a:off x="6885589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FA8DC"/>
                </a:solidFill>
              </a:rPr>
              <a:t>“Can you repeat your question?”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xels-photo-207896.jpeg" id="61" name="Shape 61"/>
          <p:cNvPicPr preferRelativeResize="0"/>
          <p:nvPr/>
        </p:nvPicPr>
        <p:blipFill rotWithShape="1">
          <a:blip r:embed="rId3">
            <a:alphaModFix amt="68000"/>
          </a:blip>
          <a:srcRect b="0" l="2847" r="2847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title"/>
          </p:nvPr>
        </p:nvSpPr>
        <p:spPr>
          <a:xfrm>
            <a:off x="223800" y="130050"/>
            <a:ext cx="8696700" cy="25299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Project Focus</a:t>
            </a:r>
            <a:r>
              <a:rPr b="1" lang="en" sz="4800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Bridging AI with humankind to revisit childhood fantasies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/>
        </p:nvSpPr>
        <p:spPr>
          <a:xfrm>
            <a:off x="193625" y="1071887"/>
            <a:ext cx="4415400" cy="29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</a:rPr>
              <a:t>Looking back...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200" y="538375"/>
            <a:ext cx="4059925" cy="406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-19718" l="-19732" r="-19718" t="-19732"/>
          <a:stretch/>
        </p:blipFill>
        <p:spPr>
          <a:xfrm>
            <a:off x="2081087" y="-414150"/>
            <a:ext cx="7994923" cy="5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20475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</a:rPr>
              <a:t>Soheil’s Dreams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7236400" y="537325"/>
            <a:ext cx="9225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900">
                <a:solidFill>
                  <a:srgbClr val="434343"/>
                </a:solidFill>
              </a:rPr>
              <a:t>covfefe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3179250" y="2156875"/>
            <a:ext cx="2785500" cy="1259700"/>
          </a:xfrm>
          <a:prstGeom prst="roundRect">
            <a:avLst>
              <a:gd fmla="val 16667" name="adj"/>
            </a:avLst>
          </a:prstGeom>
          <a:solidFill>
            <a:srgbClr val="61BAF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863937" y="3384300"/>
            <a:ext cx="2785500" cy="1259700"/>
          </a:xfrm>
          <a:prstGeom prst="roundRect">
            <a:avLst>
              <a:gd fmla="val 16667" name="adj"/>
            </a:avLst>
          </a:prstGeom>
          <a:solidFill>
            <a:srgbClr val="61BAF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393750" y="946450"/>
            <a:ext cx="2785500" cy="1259700"/>
          </a:xfrm>
          <a:prstGeom prst="roundRect">
            <a:avLst>
              <a:gd fmla="val 16667" name="adj"/>
            </a:avLst>
          </a:prstGeom>
          <a:solidFill>
            <a:srgbClr val="61BAF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311700" y="111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/>
              <a:t>How Does it Work?</a:t>
            </a:r>
            <a:r>
              <a:rPr lang="en" sz="3000"/>
              <a:t> </a:t>
            </a:r>
            <a:r>
              <a:rPr i="1" lang="en" sz="3000"/>
              <a:t>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793587" y="1065462"/>
            <a:ext cx="2464500" cy="142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Hand Gesture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Detection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3390800" y="2074062"/>
            <a:ext cx="3136500" cy="142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PS-Drone Flight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6099287" y="3528175"/>
            <a:ext cx="2733000" cy="142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Hand Gesture Controlled Flight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87" name="Shape 87"/>
          <p:cNvSpPr/>
          <p:nvPr/>
        </p:nvSpPr>
        <p:spPr>
          <a:xfrm flipH="1" rot="10800000">
            <a:off x="1780875" y="2312600"/>
            <a:ext cx="1332300" cy="718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 flipH="1" rot="10800000">
            <a:off x="4455225" y="3528175"/>
            <a:ext cx="1332300" cy="718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1558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/>
              <a:t>Milestones </a:t>
            </a:r>
            <a:r>
              <a:rPr i="1" lang="en" sz="1400"/>
              <a:t>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5127562" y="3706648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Weeks 1 - 5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5127550" y="3965850"/>
            <a:ext cx="21336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6FA8DC"/>
                </a:solidFill>
              </a:rPr>
              <a:t>Hand gesture detection</a:t>
            </a:r>
          </a:p>
        </p:txBody>
      </p:sp>
      <p:graphicFrame>
        <p:nvGraphicFramePr>
          <p:cNvPr id="96" name="Shape 96"/>
          <p:cNvGraphicFramePr/>
          <p:nvPr/>
        </p:nvGraphicFramePr>
        <p:xfrm>
          <a:off x="249275" y="45445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{407479D2-4CDC-4E47-A294-1AA7966F841C}</a:tableStyleId>
              </a:tblPr>
              <a:tblGrid>
                <a:gridCol w="854000"/>
                <a:gridCol w="717900"/>
                <a:gridCol w="785950"/>
                <a:gridCol w="785950"/>
                <a:gridCol w="785950"/>
                <a:gridCol w="785950"/>
                <a:gridCol w="785950"/>
                <a:gridCol w="785950"/>
                <a:gridCol w="785950"/>
                <a:gridCol w="785950"/>
                <a:gridCol w="7859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Weeks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00" y="811025"/>
            <a:ext cx="2813099" cy="28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375" y="811025"/>
            <a:ext cx="2895649" cy="281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Shape 99"/>
          <p:cNvCxnSpPr/>
          <p:nvPr/>
        </p:nvCxnSpPr>
        <p:spPr>
          <a:xfrm flipH="1" rot="10800000">
            <a:off x="4980075" y="4080139"/>
            <a:ext cx="6300" cy="845400"/>
          </a:xfrm>
          <a:prstGeom prst="straightConnector1">
            <a:avLst/>
          </a:prstGeom>
          <a:noFill/>
          <a:ln cap="flat" cmpd="sng" w="19050">
            <a:solidFill>
              <a:srgbClr val="61BAFA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1558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/>
              <a:t>Milestones </a:t>
            </a:r>
            <a:r>
              <a:rPr i="1" lang="en" sz="3000"/>
              <a:t>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graphicFrame>
        <p:nvGraphicFramePr>
          <p:cNvPr id="105" name="Shape 105"/>
          <p:cNvGraphicFramePr/>
          <p:nvPr/>
        </p:nvGraphicFramePr>
        <p:xfrm>
          <a:off x="249275" y="45445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{407479D2-4CDC-4E47-A294-1AA7966F841C}</a:tableStyleId>
              </a:tblPr>
              <a:tblGrid>
                <a:gridCol w="854000"/>
                <a:gridCol w="717900"/>
                <a:gridCol w="785950"/>
                <a:gridCol w="785950"/>
                <a:gridCol w="785950"/>
                <a:gridCol w="785950"/>
                <a:gridCol w="785950"/>
                <a:gridCol w="785950"/>
                <a:gridCol w="785950"/>
                <a:gridCol w="785950"/>
                <a:gridCol w="7859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Weeks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06" name="Shape 106"/>
          <p:cNvSpPr txBox="1"/>
          <p:nvPr>
            <p:ph type="title"/>
          </p:nvPr>
        </p:nvSpPr>
        <p:spPr>
          <a:xfrm>
            <a:off x="5933712" y="3706648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Week 6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5933700" y="3965850"/>
            <a:ext cx="21336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6B26B"/>
                </a:solidFill>
              </a:rPr>
              <a:t>Piloting Drone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025" y="746850"/>
            <a:ext cx="2542350" cy="29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575" y="880900"/>
            <a:ext cx="4557714" cy="26733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Shape 110"/>
          <p:cNvCxnSpPr/>
          <p:nvPr/>
        </p:nvCxnSpPr>
        <p:spPr>
          <a:xfrm rot="10800000">
            <a:off x="5772075" y="4100850"/>
            <a:ext cx="0" cy="824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1" name="Shape 111"/>
          <p:cNvSpPr txBox="1"/>
          <p:nvPr/>
        </p:nvSpPr>
        <p:spPr>
          <a:xfrm>
            <a:off x="1477725" y="447800"/>
            <a:ext cx="51585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2936225" y="1600375"/>
            <a:ext cx="3083100" cy="1493700"/>
          </a:xfrm>
          <a:prstGeom prst="roundRect">
            <a:avLst>
              <a:gd fmla="val 16667" name="adj"/>
            </a:avLst>
          </a:prstGeom>
          <a:solidFill>
            <a:srgbClr val="61BAF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249275" y="1606800"/>
            <a:ext cx="2464500" cy="1493700"/>
          </a:xfrm>
          <a:prstGeom prst="roundRect">
            <a:avLst>
              <a:gd fmla="val 16667" name="adj"/>
            </a:avLst>
          </a:prstGeom>
          <a:solidFill>
            <a:srgbClr val="61BAF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311700" y="1558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3000"/>
              <a:t>Milestones </a:t>
            </a:r>
            <a:r>
              <a:rPr i="1" lang="en" sz="3000"/>
              <a:t>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graphicFrame>
        <p:nvGraphicFramePr>
          <p:cNvPr id="119" name="Shape 119"/>
          <p:cNvGraphicFramePr/>
          <p:nvPr/>
        </p:nvGraphicFramePr>
        <p:xfrm>
          <a:off x="249275" y="45445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{407479D2-4CDC-4E47-A294-1AA7966F841C}</a:tableStyleId>
              </a:tblPr>
              <a:tblGrid>
                <a:gridCol w="854000"/>
                <a:gridCol w="717900"/>
                <a:gridCol w="785950"/>
                <a:gridCol w="785950"/>
                <a:gridCol w="785950"/>
                <a:gridCol w="785950"/>
                <a:gridCol w="785950"/>
                <a:gridCol w="785950"/>
                <a:gridCol w="785950"/>
                <a:gridCol w="785950"/>
                <a:gridCol w="7859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Weeks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1BA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sp>
        <p:nvSpPr>
          <p:cNvPr id="120" name="Shape 120"/>
          <p:cNvSpPr txBox="1"/>
          <p:nvPr>
            <p:ph type="title"/>
          </p:nvPr>
        </p:nvSpPr>
        <p:spPr>
          <a:xfrm>
            <a:off x="5154762" y="3719023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Weeks 7 - 8 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5154750" y="3965850"/>
            <a:ext cx="21336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93C47D"/>
                </a:solidFill>
              </a:rPr>
              <a:t>Connecting the Systems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>
            <a:off x="7339700" y="4087639"/>
            <a:ext cx="0" cy="8379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23" name="Shape 123"/>
          <p:cNvSpPr txBox="1"/>
          <p:nvPr>
            <p:ph type="title"/>
          </p:nvPr>
        </p:nvSpPr>
        <p:spPr>
          <a:xfrm>
            <a:off x="7391062" y="3719023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Weeks 9 - 10 </a:t>
            </a:r>
          </a:p>
        </p:txBody>
      </p:sp>
      <p:cxnSp>
        <p:nvCxnSpPr>
          <p:cNvPr id="124" name="Shape 124"/>
          <p:cNvCxnSpPr/>
          <p:nvPr/>
        </p:nvCxnSpPr>
        <p:spPr>
          <a:xfrm rot="10800000">
            <a:off x="8894725" y="4087639"/>
            <a:ext cx="0" cy="837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25" name="Shape 125"/>
          <p:cNvSpPr txBox="1"/>
          <p:nvPr>
            <p:ph idx="1" type="body"/>
          </p:nvPr>
        </p:nvSpPr>
        <p:spPr>
          <a:xfrm>
            <a:off x="7391050" y="3968850"/>
            <a:ext cx="1752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E06666"/>
                </a:solidFill>
              </a:rPr>
              <a:t>Optimization</a:t>
            </a:r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251900" y="1640987"/>
            <a:ext cx="2464500" cy="142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Deep Learning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Pytorch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Resnet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127" name="Shape 127"/>
          <p:cNvSpPr txBox="1"/>
          <p:nvPr>
            <p:ph type="title"/>
          </p:nvPr>
        </p:nvSpPr>
        <p:spPr>
          <a:xfrm>
            <a:off x="3003750" y="1598175"/>
            <a:ext cx="3136500" cy="142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Discrete Bayes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Noise reduction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Frame Classification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128" name="Shape 128"/>
          <p:cNvSpPr/>
          <p:nvPr/>
        </p:nvSpPr>
        <p:spPr>
          <a:xfrm>
            <a:off x="6239150" y="1600325"/>
            <a:ext cx="2638500" cy="1493700"/>
          </a:xfrm>
          <a:prstGeom prst="roundRect">
            <a:avLst>
              <a:gd fmla="val 16667" name="adj"/>
            </a:avLst>
          </a:prstGeom>
          <a:solidFill>
            <a:srgbClr val="61BAF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6239150" y="1634525"/>
            <a:ext cx="2733000" cy="142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PS-Drone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Move Optimization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Flight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130" name="Shape 130"/>
          <p:cNvSpPr/>
          <p:nvPr/>
        </p:nvSpPr>
        <p:spPr>
          <a:xfrm>
            <a:off x="2456025" y="2267100"/>
            <a:ext cx="4803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5758850" y="2267100"/>
            <a:ext cx="4803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5267306" y="918044"/>
            <a:ext cx="3307407" cy="3307407"/>
            <a:chOff x="5212393" y="864519"/>
            <a:chExt cx="3307407" cy="3307407"/>
          </a:xfrm>
        </p:grpSpPr>
        <p:sp>
          <p:nvSpPr>
            <p:cNvPr id="137" name="Shape 137"/>
            <p:cNvSpPr/>
            <p:nvPr/>
          </p:nvSpPr>
          <p:spPr>
            <a:xfrm>
              <a:off x="5212393" y="864519"/>
              <a:ext cx="273600" cy="273600"/>
            </a:xfrm>
            <a:prstGeom prst="rect">
              <a:avLst/>
            </a:prstGeom>
            <a:solidFill>
              <a:srgbClr val="61BAF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5549484" y="864519"/>
              <a:ext cx="273600" cy="273600"/>
            </a:xfrm>
            <a:prstGeom prst="rect">
              <a:avLst/>
            </a:prstGeom>
            <a:solidFill>
              <a:srgbClr val="61BAF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5886575" y="864519"/>
              <a:ext cx="273600" cy="273600"/>
            </a:xfrm>
            <a:prstGeom prst="rect">
              <a:avLst/>
            </a:prstGeom>
            <a:solidFill>
              <a:srgbClr val="61BAF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223662" y="864519"/>
              <a:ext cx="273600" cy="273600"/>
            </a:xfrm>
            <a:prstGeom prst="rect">
              <a:avLst/>
            </a:prstGeom>
            <a:solidFill>
              <a:srgbClr val="61BAF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560753" y="864519"/>
              <a:ext cx="273600" cy="273600"/>
            </a:xfrm>
            <a:prstGeom prst="rect">
              <a:avLst/>
            </a:prstGeom>
            <a:solidFill>
              <a:srgbClr val="61BAF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897843" y="864519"/>
              <a:ext cx="273600" cy="2736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7234932" y="86451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7572022" y="86451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7909113" y="864519"/>
              <a:ext cx="273600" cy="273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46200" y="864519"/>
              <a:ext cx="273600" cy="273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212393" y="120160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223662" y="120160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560753" y="1201608"/>
              <a:ext cx="273600" cy="273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97843" y="120160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7234932" y="120160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7572022" y="1201608"/>
              <a:ext cx="273600" cy="273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7909113" y="1201608"/>
              <a:ext cx="273600" cy="273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246200" y="120160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212393" y="1538699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549484" y="1538699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5886575" y="1538699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223662" y="1538699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560753" y="1538699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897843" y="1538699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7234932" y="1538699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7572022" y="1538699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7909113" y="1538699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8246200" y="1538699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5212393" y="187578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5549484" y="187578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886575" y="1875788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223662" y="187578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6560753" y="187578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897843" y="187578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7234932" y="187578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7572022" y="1875788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7909113" y="187578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8246200" y="187578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5212393" y="221287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223662" y="221287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6897843" y="221287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7572022" y="2212878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8246200" y="221287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5212393" y="254996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5549484" y="254996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886575" y="254996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223662" y="254996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6560753" y="254996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6897843" y="254996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7234932" y="2549968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7572022" y="254996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7909113" y="254996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8246200" y="254996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5212393" y="288705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5549484" y="288705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5886575" y="288705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223662" y="288705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6560753" y="2887057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897843" y="2887057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234932" y="288705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7572022" y="288705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7909113" y="288705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8246200" y="288705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212393" y="322414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6223662" y="322414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897843" y="322414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7572022" y="322414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8246200" y="322414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212393" y="356123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5549484" y="356123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5886575" y="356123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223662" y="356123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560753" y="356123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897843" y="356123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7234932" y="356123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7572022" y="356123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7909113" y="356123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246200" y="3561237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5212393" y="3898326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5549484" y="3898326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5886575" y="3898326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223662" y="3898326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60753" y="3898326"/>
              <a:ext cx="273600" cy="273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897843" y="3898326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7234932" y="3898326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7572022" y="3898326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909113" y="3898326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8246200" y="3898326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549484" y="1201608"/>
              <a:ext cx="273600" cy="273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Shape 237"/>
          <p:cNvSpPr txBox="1"/>
          <p:nvPr/>
        </p:nvSpPr>
        <p:spPr>
          <a:xfrm>
            <a:off x="195850" y="1071887"/>
            <a:ext cx="4415400" cy="29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</a:rPr>
              <a:t>Future work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</a:rPr>
              <a:t>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